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20F0502020204030204" pitchFamily="2" charset="0"/>
      <p:regular r:id="rId14"/>
    </p:embeddedFont>
    <p:embeddedFont>
      <p:font typeface="Montserrat Bold" panose="020B0604020202020204" charset="0"/>
      <p:regular r:id="rId15"/>
    </p:embeddedFont>
    <p:embeddedFont>
      <p:font typeface="RoxboroughCF Bold" panose="020B0604020202020204" charset="0"/>
      <p:regular r:id="rId16"/>
    </p:embeddedFont>
    <p:embeddedFont>
      <p:font typeface="RoxboroughCF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530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05681" y="3825658"/>
            <a:ext cx="14427038" cy="44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3"/>
              </a:lnSpc>
            </a:pPr>
            <a:r>
              <a:rPr lang="en-US" sz="8573">
                <a:solidFill>
                  <a:srgbClr val="3D3D3D"/>
                </a:solidFill>
                <a:latin typeface="RoxboroughCF Heavy"/>
              </a:rPr>
              <a:t>PROJECT  MANAGEMENT SYSTEM  PROPOSAL</a:t>
            </a:r>
          </a:p>
          <a:p>
            <a:pPr>
              <a:lnSpc>
                <a:spcPts val="8573"/>
              </a:lnSpc>
            </a:pPr>
            <a:endParaRPr lang="en-US" sz="8573">
              <a:solidFill>
                <a:srgbClr val="3D3D3D"/>
              </a:solidFill>
              <a:latin typeface="RoxboroughCF Heavy"/>
            </a:endParaRPr>
          </a:p>
          <a:p>
            <a:pPr>
              <a:lnSpc>
                <a:spcPts val="8573"/>
              </a:lnSpc>
            </a:pPr>
            <a:endParaRPr lang="en-US" sz="8573">
              <a:solidFill>
                <a:srgbClr val="3D3D3D"/>
              </a:solidFill>
              <a:latin typeface="RoxboroughCF Heavy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05681" y="6380496"/>
            <a:ext cx="2575034" cy="0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05681" y="1591601"/>
            <a:ext cx="1697732" cy="2275240"/>
          </a:xfrm>
          <a:custGeom>
            <a:avLst/>
            <a:gdLst/>
            <a:ahLst/>
            <a:cxnLst/>
            <a:rect l="l" t="t" r="r" b="b"/>
            <a:pathLst>
              <a:path w="1697732" h="2275240">
                <a:moveTo>
                  <a:pt x="0" y="0"/>
                </a:moveTo>
                <a:lnTo>
                  <a:pt x="1697732" y="0"/>
                </a:lnTo>
                <a:lnTo>
                  <a:pt x="1697732" y="2275239"/>
                </a:lnTo>
                <a:lnTo>
                  <a:pt x="0" y="2275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73690" y="4143563"/>
            <a:ext cx="2575034" cy="0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2994388" y="2003085"/>
            <a:ext cx="8466727" cy="8466727"/>
            <a:chOff x="0" y="0"/>
            <a:chExt cx="3282950" cy="3282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280728" y="2184060"/>
            <a:ext cx="10560957" cy="254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00"/>
              </a:lnSpc>
            </a:pPr>
            <a:r>
              <a:rPr lang="en-US" sz="9800">
                <a:solidFill>
                  <a:srgbClr val="3D3D3D"/>
                </a:solidFill>
                <a:latin typeface="RoxboroughCF Heavy"/>
              </a:rPr>
              <a:t>INTRODUCTION</a:t>
            </a:r>
          </a:p>
          <a:p>
            <a:pPr algn="r">
              <a:lnSpc>
                <a:spcPts val="9800"/>
              </a:lnSpc>
            </a:pPr>
            <a:endParaRPr lang="en-US" sz="9800">
              <a:solidFill>
                <a:srgbClr val="3D3D3D"/>
              </a:solidFill>
              <a:latin typeface="RoxboroughCF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21775" y="5355261"/>
            <a:ext cx="11719910" cy="424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353" lvl="1" indent="-375177" algn="just">
              <a:lnSpc>
                <a:spcPts val="4865"/>
              </a:lnSpc>
              <a:buFont typeface="Arial"/>
              <a:buChar char="•"/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 In this modern age, it has become essential for businesses to utilize cutting-edge technologies to maintain a competitive edge in the market. This includes Construction Companies that require robust software solutions to efficiently manage their projects.</a:t>
            </a:r>
          </a:p>
          <a:p>
            <a:pPr algn="just">
              <a:lnSpc>
                <a:spcPts val="4865"/>
              </a:lnSpc>
            </a:pPr>
            <a:endParaRPr lang="en-US" sz="3475" spc="86">
              <a:solidFill>
                <a:srgbClr val="3D3D3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1419" y="0"/>
            <a:ext cx="1206581" cy="10287000"/>
            <a:chOff x="0" y="0"/>
            <a:chExt cx="3177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783" cy="2709333"/>
            </a:xfrm>
            <a:custGeom>
              <a:avLst/>
              <a:gdLst/>
              <a:ahLst/>
              <a:cxnLst/>
              <a:rect l="l" t="t" r="r" b="b"/>
              <a:pathLst>
                <a:path w="317783" h="2709333">
                  <a:moveTo>
                    <a:pt x="0" y="0"/>
                  </a:moveTo>
                  <a:lnTo>
                    <a:pt x="317783" y="0"/>
                  </a:lnTo>
                  <a:lnTo>
                    <a:pt x="3177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7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96373" y="0"/>
            <a:ext cx="8885045" cy="10287000"/>
            <a:chOff x="0" y="0"/>
            <a:chExt cx="118467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0033" r="22385"/>
            <a:stretch>
              <a:fillRect/>
            </a:stretch>
          </p:blipFill>
          <p:spPr>
            <a:xfrm>
              <a:off x="0" y="0"/>
              <a:ext cx="1184672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96274" y="1953014"/>
            <a:ext cx="6864975" cy="254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9800">
                <a:solidFill>
                  <a:srgbClr val="3D3D3D"/>
                </a:solidFill>
                <a:latin typeface="RoxboroughCF Heavy"/>
              </a:rPr>
              <a:t>PROBLEM</a:t>
            </a:r>
          </a:p>
          <a:p>
            <a:pPr>
              <a:lnSpc>
                <a:spcPts val="9800"/>
              </a:lnSpc>
            </a:pPr>
            <a:endParaRPr lang="en-US" sz="9800">
              <a:solidFill>
                <a:srgbClr val="3D3D3D"/>
              </a:solidFill>
              <a:latin typeface="RoxboroughCF Heavy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2268782" y="3559245"/>
            <a:ext cx="2575034" cy="0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7259300" y="575129"/>
            <a:ext cx="3464756" cy="1896167"/>
          </a:xfrm>
          <a:custGeom>
            <a:avLst/>
            <a:gdLst/>
            <a:ahLst/>
            <a:cxnLst/>
            <a:rect l="l" t="t" r="r" b="b"/>
            <a:pathLst>
              <a:path w="3464756" h="1896167">
                <a:moveTo>
                  <a:pt x="0" y="0"/>
                </a:moveTo>
                <a:lnTo>
                  <a:pt x="3464756" y="0"/>
                </a:lnTo>
                <a:lnTo>
                  <a:pt x="3464756" y="1896166"/>
                </a:lnTo>
                <a:lnTo>
                  <a:pt x="0" y="189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6274" y="4434447"/>
            <a:ext cx="7461962" cy="482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8"/>
              </a:lnSpc>
            </a:pPr>
            <a:r>
              <a:rPr lang="en-US" sz="3055" spc="76">
                <a:solidFill>
                  <a:srgbClr val="3D3D3D"/>
                </a:solidFill>
                <a:latin typeface="Montserrat"/>
              </a:rPr>
              <a:t>Currently, construction companies are faced with various challenges, such as lack of centralized management systems, manual and time-consuming processes, difficulties in coordinating workers, and difficulties in maintaining client satisfaction.</a:t>
            </a:r>
          </a:p>
          <a:p>
            <a:pPr>
              <a:lnSpc>
                <a:spcPts val="4278"/>
              </a:lnSpc>
            </a:pPr>
            <a:endParaRPr lang="en-US" sz="3055" spc="76">
              <a:solidFill>
                <a:srgbClr val="3D3D3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5388" y="-335573"/>
            <a:ext cx="8052695" cy="5148873"/>
            <a:chOff x="0" y="0"/>
            <a:chExt cx="2120874" cy="13560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0874" cy="1356082"/>
            </a:xfrm>
            <a:custGeom>
              <a:avLst/>
              <a:gdLst/>
              <a:ahLst/>
              <a:cxnLst/>
              <a:rect l="l" t="t" r="r" b="b"/>
              <a:pathLst>
                <a:path w="2120874" h="1356082">
                  <a:moveTo>
                    <a:pt x="0" y="0"/>
                  </a:moveTo>
                  <a:lnTo>
                    <a:pt x="2120874" y="0"/>
                  </a:lnTo>
                  <a:lnTo>
                    <a:pt x="2120874" y="1356082"/>
                  </a:lnTo>
                  <a:lnTo>
                    <a:pt x="0" y="1356082"/>
                  </a:ln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0874" cy="1394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0797" y="4765675"/>
            <a:ext cx="16866406" cy="52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286" spc="57">
                <a:solidFill>
                  <a:srgbClr val="3D3D3D"/>
                </a:solidFill>
                <a:latin typeface="Montserrat"/>
              </a:rPr>
              <a:t> </a:t>
            </a:r>
          </a:p>
          <a:p>
            <a:pPr>
              <a:lnSpc>
                <a:spcPts val="3200"/>
              </a:lnSpc>
            </a:pPr>
            <a:r>
              <a:rPr lang="en-US" sz="2286" spc="57">
                <a:solidFill>
                  <a:srgbClr val="3D3D3D"/>
                </a:solidFill>
                <a:latin typeface="Montserrat"/>
              </a:rPr>
              <a:t>We propose to develop a Project Management System (PMS) specifically tailored to address the unique needs of construction companies. This system will incorporate the following features:</a:t>
            </a:r>
          </a:p>
          <a:p>
            <a:pPr>
              <a:lnSpc>
                <a:spcPts val="3200"/>
              </a:lnSpc>
            </a:pPr>
            <a:endParaRPr lang="en-US" sz="2286" spc="57">
              <a:solidFill>
                <a:srgbClr val="3D3D3D"/>
              </a:solidFill>
              <a:latin typeface="Montserrat"/>
            </a:endParaRPr>
          </a:p>
          <a:p>
            <a:pPr marL="493594" lvl="1" indent="-246797">
              <a:lnSpc>
                <a:spcPts val="3200"/>
              </a:lnSpc>
              <a:buFont typeface="Arial"/>
              <a:buChar char="•"/>
            </a:pPr>
            <a:r>
              <a:rPr lang="en-US" sz="2286" spc="57">
                <a:solidFill>
                  <a:srgbClr val="3D3D3D"/>
                </a:solidFill>
                <a:latin typeface="Montserrat"/>
              </a:rPr>
              <a:t>Material Management: The PMS will allow users to efficiently manage materials by keeping track of the available inventory.</a:t>
            </a:r>
          </a:p>
          <a:p>
            <a:pPr>
              <a:lnSpc>
                <a:spcPts val="3200"/>
              </a:lnSpc>
            </a:pPr>
            <a:endParaRPr lang="en-US" sz="2286" spc="57">
              <a:solidFill>
                <a:srgbClr val="3D3D3D"/>
              </a:solidFill>
              <a:latin typeface="Montserrat"/>
            </a:endParaRPr>
          </a:p>
          <a:p>
            <a:pPr marL="493594" lvl="1" indent="-246797">
              <a:lnSpc>
                <a:spcPts val="3200"/>
              </a:lnSpc>
              <a:buFont typeface="Arial"/>
              <a:buChar char="•"/>
            </a:pPr>
            <a:r>
              <a:rPr lang="en-US" sz="2286" spc="57">
                <a:solidFill>
                  <a:srgbClr val="3D3D3D"/>
                </a:solidFill>
                <a:latin typeface="Montserrat"/>
              </a:rPr>
              <a:t>Worker Management: The system will facilitate the allocation of tasks to workers .</a:t>
            </a:r>
          </a:p>
          <a:p>
            <a:pPr>
              <a:lnSpc>
                <a:spcPts val="3200"/>
              </a:lnSpc>
            </a:pPr>
            <a:endParaRPr lang="en-US" sz="2286" spc="57">
              <a:solidFill>
                <a:srgbClr val="3D3D3D"/>
              </a:solidFill>
              <a:latin typeface="Montserrat"/>
            </a:endParaRPr>
          </a:p>
          <a:p>
            <a:pPr marL="493594" lvl="1" indent="-246797">
              <a:lnSpc>
                <a:spcPts val="3200"/>
              </a:lnSpc>
              <a:buFont typeface="Arial"/>
              <a:buChar char="•"/>
            </a:pPr>
            <a:r>
              <a:rPr lang="en-US" sz="2286" spc="57">
                <a:solidFill>
                  <a:srgbClr val="3D3D3D"/>
                </a:solidFill>
                <a:latin typeface="Montserrat"/>
              </a:rPr>
              <a:t>Client Interface: The PMS will offer a user-friendly interface for clients to monitor the real-time progress of their construction projects.</a:t>
            </a:r>
          </a:p>
          <a:p>
            <a:pPr>
              <a:lnSpc>
                <a:spcPts val="3200"/>
              </a:lnSpc>
            </a:pPr>
            <a:endParaRPr lang="en-US" sz="2286" spc="57">
              <a:solidFill>
                <a:srgbClr val="3D3D3D"/>
              </a:solidFill>
              <a:latin typeface="Montserrat"/>
            </a:endParaRPr>
          </a:p>
          <a:p>
            <a:pPr>
              <a:lnSpc>
                <a:spcPts val="3200"/>
              </a:lnSpc>
            </a:pPr>
            <a:endParaRPr lang="en-US" sz="2286" spc="57">
              <a:solidFill>
                <a:srgbClr val="3D3D3D"/>
              </a:solidFill>
              <a:latin typeface="Montserra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140866" y="-126648"/>
            <a:ext cx="7421741" cy="4731023"/>
            <a:chOff x="0" y="0"/>
            <a:chExt cx="9895654" cy="630803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055" r="2055"/>
            <a:stretch>
              <a:fillRect/>
            </a:stretch>
          </p:blipFill>
          <p:spPr>
            <a:xfrm>
              <a:off x="0" y="0"/>
              <a:ext cx="9895654" cy="630803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4614330" y="10021406"/>
            <a:ext cx="7876985" cy="9525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577447" y="676763"/>
            <a:ext cx="1796776" cy="1824138"/>
          </a:xfrm>
          <a:custGeom>
            <a:avLst/>
            <a:gdLst/>
            <a:ahLst/>
            <a:cxnLst/>
            <a:rect l="l" t="t" r="r" b="b"/>
            <a:pathLst>
              <a:path w="1796776" h="1824138">
                <a:moveTo>
                  <a:pt x="0" y="0"/>
                </a:moveTo>
                <a:lnTo>
                  <a:pt x="1796776" y="0"/>
                </a:lnTo>
                <a:lnTo>
                  <a:pt x="1796776" y="1824139"/>
                </a:lnTo>
                <a:lnTo>
                  <a:pt x="0" y="1824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472327"/>
            <a:ext cx="7171260" cy="254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9800">
                <a:solidFill>
                  <a:srgbClr val="3D3D3D"/>
                </a:solidFill>
                <a:latin typeface="RoxboroughCF Heavy"/>
              </a:rPr>
              <a:t>SOLUTION</a:t>
            </a:r>
          </a:p>
          <a:p>
            <a:pPr>
              <a:lnSpc>
                <a:spcPts val="9800"/>
              </a:lnSpc>
            </a:pPr>
            <a:endParaRPr lang="en-US" sz="9800">
              <a:solidFill>
                <a:srgbClr val="3D3D3D"/>
              </a:solidFill>
              <a:latin typeface="RoxboroughCF Heav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31866"/>
            <a:ext cx="18288000" cy="1355134"/>
            <a:chOff x="0" y="0"/>
            <a:chExt cx="4816593" cy="356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56908"/>
            </a:xfrm>
            <a:custGeom>
              <a:avLst/>
              <a:gdLst/>
              <a:ahLst/>
              <a:cxnLst/>
              <a:rect l="l" t="t" r="r" b="b"/>
              <a:pathLst>
                <a:path w="4816592" h="356908">
                  <a:moveTo>
                    <a:pt x="0" y="0"/>
                  </a:moveTo>
                  <a:lnTo>
                    <a:pt x="4816592" y="0"/>
                  </a:lnTo>
                  <a:lnTo>
                    <a:pt x="4816592" y="356908"/>
                  </a:lnTo>
                  <a:lnTo>
                    <a:pt x="0" y="356908"/>
                  </a:ln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95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33018" y="1312862"/>
            <a:ext cx="10872460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3D3D3D"/>
                </a:solidFill>
                <a:latin typeface="RoxboroughCF Bold"/>
              </a:rPr>
              <a:t>PRODUCT SCOPE</a:t>
            </a:r>
          </a:p>
          <a:p>
            <a:pPr algn="ctr">
              <a:lnSpc>
                <a:spcPts val="8000"/>
              </a:lnSpc>
            </a:pPr>
            <a:endParaRPr lang="en-US" sz="8000">
              <a:solidFill>
                <a:srgbClr val="3D3D3D"/>
              </a:solidFill>
              <a:latin typeface="RoxboroughCF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-1284659" y="1819226"/>
            <a:ext cx="5722196" cy="0"/>
          </a:xfrm>
          <a:prstGeom prst="line">
            <a:avLst/>
          </a:prstGeom>
          <a:ln w="9525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787017" y="1823988"/>
            <a:ext cx="4923940" cy="19050"/>
          </a:xfrm>
          <a:prstGeom prst="line">
            <a:avLst/>
          </a:prstGeom>
          <a:ln w="9525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73713" y="8931866"/>
            <a:ext cx="1411645" cy="1655448"/>
          </a:xfrm>
          <a:custGeom>
            <a:avLst/>
            <a:gdLst/>
            <a:ahLst/>
            <a:cxnLst/>
            <a:rect l="l" t="t" r="r" b="b"/>
            <a:pathLst>
              <a:path w="1411645" h="1655448">
                <a:moveTo>
                  <a:pt x="0" y="0"/>
                </a:moveTo>
                <a:lnTo>
                  <a:pt x="1411645" y="0"/>
                </a:lnTo>
                <a:lnTo>
                  <a:pt x="1411645" y="1655448"/>
                </a:lnTo>
                <a:lnTo>
                  <a:pt x="0" y="165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2745" y="2819157"/>
            <a:ext cx="17262511" cy="563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8"/>
              </a:lnSpc>
            </a:pPr>
            <a:r>
              <a:rPr lang="en-US" sz="3549" spc="88">
                <a:solidFill>
                  <a:srgbClr val="3D3D3D"/>
                </a:solidFill>
                <a:latin typeface="Montserrat Bold"/>
              </a:rPr>
              <a:t>System Architecture</a:t>
            </a:r>
            <a:r>
              <a:rPr lang="en-US" sz="3549" spc="88">
                <a:solidFill>
                  <a:srgbClr val="3D3D3D"/>
                </a:solidFill>
                <a:latin typeface="Montserrat"/>
              </a:rPr>
              <a:t>: The system will be developed using modern technologies, ensuring reliability and efficiency.</a:t>
            </a:r>
          </a:p>
          <a:p>
            <a:pPr>
              <a:lnSpc>
                <a:spcPts val="4968"/>
              </a:lnSpc>
            </a:pPr>
            <a:endParaRPr lang="en-US" sz="3549" spc="88">
              <a:solidFill>
                <a:srgbClr val="3D3D3D"/>
              </a:solidFill>
              <a:latin typeface="Montserrat"/>
            </a:endParaRPr>
          </a:p>
          <a:p>
            <a:pPr>
              <a:lnSpc>
                <a:spcPts val="4968"/>
              </a:lnSpc>
            </a:pPr>
            <a:r>
              <a:rPr lang="en-US" sz="3549" spc="88">
                <a:solidFill>
                  <a:srgbClr val="3D3D3D"/>
                </a:solidFill>
                <a:latin typeface="Montserrat Bold"/>
              </a:rPr>
              <a:t>Data Management</a:t>
            </a:r>
            <a:r>
              <a:rPr lang="en-US" sz="3549" spc="88">
                <a:solidFill>
                  <a:srgbClr val="3D3D3D"/>
                </a:solidFill>
                <a:latin typeface="Montserrat"/>
              </a:rPr>
              <a:t>: The system will accurately track and manage data related to materials, workers, and tasks.</a:t>
            </a:r>
          </a:p>
          <a:p>
            <a:pPr>
              <a:lnSpc>
                <a:spcPts val="4968"/>
              </a:lnSpc>
            </a:pPr>
            <a:endParaRPr lang="en-US" sz="3549" spc="88">
              <a:solidFill>
                <a:srgbClr val="3D3D3D"/>
              </a:solidFill>
              <a:latin typeface="Montserrat"/>
            </a:endParaRPr>
          </a:p>
          <a:p>
            <a:pPr>
              <a:lnSpc>
                <a:spcPts val="4968"/>
              </a:lnSpc>
            </a:pPr>
            <a:r>
              <a:rPr lang="en-US" sz="3549" spc="88">
                <a:solidFill>
                  <a:srgbClr val="3D3D3D"/>
                </a:solidFill>
                <a:latin typeface="Montserrat Bold"/>
              </a:rPr>
              <a:t>Security</a:t>
            </a:r>
            <a:r>
              <a:rPr lang="en-US" sz="3549" spc="88">
                <a:solidFill>
                  <a:srgbClr val="3D3D3D"/>
                </a:solidFill>
                <a:latin typeface="Montserrat"/>
              </a:rPr>
              <a:t>: The PMS will implement robust security measures to protect sensitive data and prevent unauthorized access.</a:t>
            </a:r>
          </a:p>
          <a:p>
            <a:pPr>
              <a:lnSpc>
                <a:spcPts val="4968"/>
              </a:lnSpc>
            </a:pPr>
            <a:endParaRPr lang="en-US" sz="3549" spc="88">
              <a:solidFill>
                <a:srgbClr val="3D3D3D"/>
              </a:solidFill>
              <a:latin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806282" y="378099"/>
            <a:ext cx="2453018" cy="2507733"/>
          </a:xfrm>
          <a:custGeom>
            <a:avLst/>
            <a:gdLst/>
            <a:ahLst/>
            <a:cxnLst/>
            <a:rect l="l" t="t" r="r" b="b"/>
            <a:pathLst>
              <a:path w="2453018" h="2507733">
                <a:moveTo>
                  <a:pt x="0" y="0"/>
                </a:moveTo>
                <a:lnTo>
                  <a:pt x="2453018" y="0"/>
                </a:lnTo>
                <a:lnTo>
                  <a:pt x="2453018" y="2507733"/>
                </a:lnTo>
                <a:lnTo>
                  <a:pt x="0" y="250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81" y="0"/>
            <a:ext cx="18288000" cy="4477657"/>
          </a:xfrm>
          <a:custGeom>
            <a:avLst/>
            <a:gdLst/>
            <a:ahLst/>
            <a:cxnLst/>
            <a:rect l="l" t="t" r="r" b="b"/>
            <a:pathLst>
              <a:path w="18288000" h="4477657">
                <a:moveTo>
                  <a:pt x="0" y="0"/>
                </a:moveTo>
                <a:lnTo>
                  <a:pt x="18288000" y="0"/>
                </a:lnTo>
                <a:lnTo>
                  <a:pt x="18288000" y="4477657"/>
                </a:lnTo>
                <a:lnTo>
                  <a:pt x="0" y="447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76" r="-9076" b="-2217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477657"/>
            <a:ext cx="18288000" cy="5809343"/>
            <a:chOff x="0" y="0"/>
            <a:chExt cx="4816593" cy="15300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30033"/>
            </a:xfrm>
            <a:custGeom>
              <a:avLst/>
              <a:gdLst/>
              <a:ahLst/>
              <a:cxnLst/>
              <a:rect l="l" t="t" r="r" b="b"/>
              <a:pathLst>
                <a:path w="4816592" h="1530033">
                  <a:moveTo>
                    <a:pt x="0" y="0"/>
                  </a:moveTo>
                  <a:lnTo>
                    <a:pt x="4816592" y="0"/>
                  </a:lnTo>
                  <a:lnTo>
                    <a:pt x="4816592" y="1530033"/>
                  </a:lnTo>
                  <a:lnTo>
                    <a:pt x="0" y="1530033"/>
                  </a:ln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56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26392" y="2781618"/>
            <a:ext cx="4729688" cy="86485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26392" y="9258300"/>
            <a:ext cx="635477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948179" y="7714528"/>
            <a:ext cx="2982335" cy="2399501"/>
          </a:xfrm>
          <a:custGeom>
            <a:avLst/>
            <a:gdLst/>
            <a:ahLst/>
            <a:cxnLst/>
            <a:rect l="l" t="t" r="r" b="b"/>
            <a:pathLst>
              <a:path w="2982335" h="2399501">
                <a:moveTo>
                  <a:pt x="0" y="0"/>
                </a:moveTo>
                <a:lnTo>
                  <a:pt x="2982335" y="0"/>
                </a:lnTo>
                <a:lnTo>
                  <a:pt x="2982335" y="2399502"/>
                </a:lnTo>
                <a:lnTo>
                  <a:pt x="0" y="2399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6392" y="5295422"/>
            <a:ext cx="17008872" cy="4097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80"/>
              </a:lnSpc>
            </a:pPr>
            <a:r>
              <a:rPr lang="en-US" sz="3914" spc="97">
                <a:solidFill>
                  <a:srgbClr val="FFFFFF"/>
                </a:solidFill>
                <a:latin typeface="Montserrat"/>
              </a:rPr>
              <a:t>The system will be developed on a contract basis. The client will have the option to subscribe to the system for a specified period or choose a one-time payment option. The client will be provided with training and technical support to ensure seamless implementation and efficient use of the system.</a:t>
            </a:r>
          </a:p>
          <a:p>
            <a:pPr>
              <a:lnSpc>
                <a:spcPts val="5480"/>
              </a:lnSpc>
            </a:pPr>
            <a:endParaRPr lang="en-US" sz="3914" spc="9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6392" y="1142818"/>
            <a:ext cx="12709551" cy="254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9800">
                <a:solidFill>
                  <a:srgbClr val="3D3D3D"/>
                </a:solidFill>
                <a:latin typeface="RoxboroughCF Heavy"/>
              </a:rPr>
              <a:t>BUSINESS MODEL</a:t>
            </a:r>
          </a:p>
          <a:p>
            <a:pPr>
              <a:lnSpc>
                <a:spcPts val="9800"/>
              </a:lnSpc>
            </a:pPr>
            <a:endParaRPr lang="en-US" sz="9800">
              <a:solidFill>
                <a:srgbClr val="3D3D3D"/>
              </a:solidFill>
              <a:latin typeface="RoxboroughCF Heav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3202" y="-80416"/>
            <a:ext cx="8019548" cy="3710168"/>
            <a:chOff x="0" y="0"/>
            <a:chExt cx="10692730" cy="4946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345" b="15345"/>
            <a:stretch>
              <a:fillRect/>
            </a:stretch>
          </p:blipFill>
          <p:spPr>
            <a:xfrm>
              <a:off x="0" y="0"/>
              <a:ext cx="10692730" cy="494689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48319" y="1514716"/>
            <a:ext cx="9420134" cy="234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9"/>
              </a:lnSpc>
            </a:pPr>
            <a:r>
              <a:rPr lang="en-US" sz="9019">
                <a:solidFill>
                  <a:srgbClr val="3D3D3D"/>
                </a:solidFill>
                <a:latin typeface="RoxboroughCF Bold"/>
              </a:rPr>
              <a:t>FEASIBILITY</a:t>
            </a:r>
          </a:p>
          <a:p>
            <a:pPr>
              <a:lnSpc>
                <a:spcPts val="9019"/>
              </a:lnSpc>
            </a:pPr>
            <a:endParaRPr lang="en-US" sz="9019">
              <a:solidFill>
                <a:srgbClr val="3D3D3D"/>
              </a:solidFill>
              <a:latin typeface="RoxboroughC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9259" y="3801202"/>
            <a:ext cx="3557994" cy="438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247" lvl="1" indent="-299123">
              <a:lnSpc>
                <a:spcPts val="3879"/>
              </a:lnSpc>
              <a:buFont typeface="Arial"/>
              <a:buChar char="•"/>
            </a:pPr>
            <a:r>
              <a:rPr lang="en-US" sz="2770" spc="69">
                <a:solidFill>
                  <a:srgbClr val="3D3D3D"/>
                </a:solidFill>
                <a:latin typeface="Montserrat"/>
              </a:rPr>
              <a:t>The proposed system utilizes cutting-edge technologies and development tools, ensuring its technical feasibility.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4913" y="3801202"/>
            <a:ext cx="4339087" cy="438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606" lvl="1" indent="-297803">
              <a:lnSpc>
                <a:spcPts val="3862"/>
              </a:lnSpc>
              <a:buFont typeface="Arial"/>
              <a:buChar char="•"/>
            </a:pPr>
            <a:r>
              <a:rPr lang="en-US" sz="2758" spc="68">
                <a:solidFill>
                  <a:srgbClr val="3D3D3D"/>
                </a:solidFill>
                <a:latin typeface="Montserrat"/>
              </a:rPr>
              <a:t>With a growing number of construction companies seeking innovative software solutions, the market potential for the PMS is significant.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6342" y="3801202"/>
            <a:ext cx="3889505" cy="441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14" lvl="1" indent="-269807">
              <a:lnSpc>
                <a:spcPts val="3499"/>
              </a:lnSpc>
              <a:buFont typeface="Arial"/>
              <a:buChar char="•"/>
            </a:pPr>
            <a:r>
              <a:rPr lang="en-US" sz="2499" spc="62">
                <a:solidFill>
                  <a:srgbClr val="3D3D3D"/>
                </a:solidFill>
                <a:latin typeface="Montserrat"/>
              </a:rPr>
              <a:t>By conducting a thorough market analysis, we can identify and address any potential gaps in the existing software solutions for construction companies.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319" y="8845232"/>
            <a:ext cx="3610052" cy="102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0"/>
              </a:lnSpc>
            </a:pPr>
            <a:r>
              <a:rPr lang="en-US" sz="3940">
                <a:solidFill>
                  <a:srgbClr val="3D3D3D"/>
                </a:solidFill>
                <a:latin typeface="RoxboroughCF Heavy"/>
              </a:rPr>
              <a:t>TECHNICAL FEASIBILITY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8319" y="8873807"/>
            <a:ext cx="4520160" cy="102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9"/>
              </a:lnSpc>
            </a:pPr>
            <a:r>
              <a:rPr lang="en-US" sz="3939">
                <a:solidFill>
                  <a:srgbClr val="3D3D3D"/>
                </a:solidFill>
                <a:latin typeface="RoxboroughCF Heavy"/>
              </a:rPr>
              <a:t>ECONOMIC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6667" y="8847801"/>
            <a:ext cx="4577817" cy="102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9"/>
              </a:lnSpc>
            </a:pPr>
            <a:r>
              <a:rPr lang="en-US" sz="3939">
                <a:solidFill>
                  <a:srgbClr val="3D3D3D"/>
                </a:solidFill>
                <a:latin typeface="RoxboroughCF Heavy"/>
              </a:rPr>
              <a:t>COMPETITIVE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54173" y="3810727"/>
            <a:ext cx="3564147" cy="454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734" lvl="1" indent="-277367">
              <a:lnSpc>
                <a:spcPts val="3597"/>
              </a:lnSpc>
              <a:buFont typeface="Arial"/>
              <a:buChar char="•"/>
            </a:pPr>
            <a:r>
              <a:rPr lang="en-US" sz="2569" spc="64">
                <a:solidFill>
                  <a:srgbClr val="3D3D3D"/>
                </a:solidFill>
                <a:latin typeface="Montserrat"/>
              </a:rPr>
              <a:t>The proposed system aligns with the company's long-term growth strategy, providing a valuable competitive advantage.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70172" y="8873807"/>
            <a:ext cx="3935995" cy="102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9"/>
              </a:lnSpc>
            </a:pPr>
            <a:r>
              <a:rPr lang="en-US" sz="3939">
                <a:solidFill>
                  <a:srgbClr val="3D3D3D"/>
                </a:solidFill>
                <a:latin typeface="RoxboroughCF Heavy"/>
              </a:rPr>
              <a:t>STRATEGIC FIT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946866" y="8592126"/>
            <a:ext cx="257457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227741" y="8592126"/>
            <a:ext cx="257457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38200" y="8611176"/>
            <a:ext cx="257457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4090646" y="8592126"/>
            <a:ext cx="2574577" cy="0"/>
          </a:xfrm>
          <a:prstGeom prst="line">
            <a:avLst/>
          </a:prstGeom>
          <a:ln w="3810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1792" y="3015543"/>
            <a:ext cx="9590964" cy="304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9"/>
              </a:lnSpc>
            </a:pPr>
            <a:endParaRPr/>
          </a:p>
          <a:p>
            <a:pPr>
              <a:lnSpc>
                <a:spcPts val="7889"/>
              </a:lnSpc>
            </a:pPr>
            <a:r>
              <a:rPr lang="en-US" sz="7889">
                <a:solidFill>
                  <a:srgbClr val="3D3D3D"/>
                </a:solidFill>
                <a:latin typeface="RoxboroughCF Bold"/>
              </a:rPr>
              <a:t>THANK YOU!</a:t>
            </a:r>
          </a:p>
          <a:p>
            <a:pPr>
              <a:lnSpc>
                <a:spcPts val="7889"/>
              </a:lnSpc>
            </a:pPr>
            <a:endParaRPr lang="en-US" sz="7889">
              <a:solidFill>
                <a:srgbClr val="3D3D3D"/>
              </a:solidFill>
              <a:latin typeface="RoxboroughCF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937317" y="3272040"/>
            <a:ext cx="4062360" cy="0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601931" y="-867467"/>
            <a:ext cx="3464756" cy="1896167"/>
          </a:xfrm>
          <a:custGeom>
            <a:avLst/>
            <a:gdLst/>
            <a:ahLst/>
            <a:cxnLst/>
            <a:rect l="l" t="t" r="r" b="b"/>
            <a:pathLst>
              <a:path w="3464756" h="1896167">
                <a:moveTo>
                  <a:pt x="0" y="0"/>
                </a:moveTo>
                <a:lnTo>
                  <a:pt x="3464756" y="0"/>
                </a:lnTo>
                <a:lnTo>
                  <a:pt x="3464756" y="1896167"/>
                </a:lnTo>
                <a:lnTo>
                  <a:pt x="0" y="189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600950" y="5624013"/>
            <a:ext cx="5673563" cy="0"/>
          </a:xfrm>
          <a:prstGeom prst="line">
            <a:avLst/>
          </a:prstGeom>
          <a:ln w="19050" cap="flat">
            <a:solidFill>
              <a:srgbClr val="7D9B7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792857" y="0"/>
            <a:ext cx="6495143" cy="10287000"/>
            <a:chOff x="0" y="0"/>
            <a:chExt cx="8660191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8966" r="28966"/>
            <a:stretch>
              <a:fillRect/>
            </a:stretch>
          </p:blipFill>
          <p:spPr>
            <a:xfrm>
              <a:off x="0" y="0"/>
              <a:ext cx="8660191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191792" y="5996812"/>
            <a:ext cx="11719910" cy="485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Prepared by </a:t>
            </a:r>
          </a:p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COHDSE23.1F-012 - K.D.M.Y Perera </a:t>
            </a:r>
          </a:p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COHDSE23.1F-034 - M. A. N. Costa</a:t>
            </a:r>
          </a:p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COHDSE23.1F-068 - K.R. Wijesekara</a:t>
            </a:r>
          </a:p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COHDSE23.1F-069 - H.D.N.S Ranathunga </a:t>
            </a:r>
          </a:p>
          <a:p>
            <a:pPr algn="just">
              <a:lnSpc>
                <a:spcPts val="4865"/>
              </a:lnSpc>
            </a:pPr>
            <a:r>
              <a:rPr lang="en-US" sz="3475" spc="86">
                <a:solidFill>
                  <a:srgbClr val="3D3D3D"/>
                </a:solidFill>
                <a:latin typeface="Montserrat"/>
              </a:rPr>
              <a:t> </a:t>
            </a:r>
          </a:p>
          <a:p>
            <a:pPr algn="just">
              <a:lnSpc>
                <a:spcPts val="4865"/>
              </a:lnSpc>
            </a:pPr>
            <a:endParaRPr lang="en-US" sz="3475" spc="86">
              <a:solidFill>
                <a:srgbClr val="3D3D3D"/>
              </a:solidFill>
              <a:latin typeface="Montserrat"/>
            </a:endParaRPr>
          </a:p>
          <a:p>
            <a:pPr algn="just">
              <a:lnSpc>
                <a:spcPts val="4865"/>
              </a:lnSpc>
            </a:pPr>
            <a:endParaRPr lang="en-US" sz="3475" spc="86">
              <a:solidFill>
                <a:srgbClr val="3D3D3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Custom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 Bold</vt:lpstr>
      <vt:lpstr>RoxboroughCF Heavy</vt:lpstr>
      <vt:lpstr>Montserrat</vt:lpstr>
      <vt:lpstr>Arial</vt:lpstr>
      <vt:lpstr>Calibri</vt:lpstr>
      <vt:lpstr>RoxboroughCF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 PROPOSAL</dc:title>
  <cp:lastModifiedBy>Amashi Costa</cp:lastModifiedBy>
  <cp:revision>1</cp:revision>
  <dcterms:created xsi:type="dcterms:W3CDTF">2006-08-16T00:00:00Z</dcterms:created>
  <dcterms:modified xsi:type="dcterms:W3CDTF">2024-01-05T16:56:39Z</dcterms:modified>
  <dc:identifier>DAF5BpNAk8k</dc:identifier>
</cp:coreProperties>
</file>